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7" r:id="rId2"/>
    <p:sldId id="260" r:id="rId3"/>
    <p:sldId id="261" r:id="rId4"/>
    <p:sldId id="258" r:id="rId5"/>
    <p:sldId id="259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2329D-2055-4FE9-8395-8FD30BCA4854}" type="datetimeFigureOut">
              <a:rPr lang="fr-FR" smtClean="0"/>
              <a:t>18/06/2015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7F8174-A242-40E9-A32D-C665AB903F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093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876322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685817" indent="-263776" defTabSz="876322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055103" indent="-211021" defTabSz="876322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477145" indent="-211021" defTabSz="876322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1899186" indent="-211021" defTabSz="876322" eaLnBrk="0" hangingPunct="0"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321227" indent="-211021" defTabSz="876322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743269" indent="-211021" defTabSz="876322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165310" indent="-211021" defTabSz="876322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587351" indent="-211021" defTabSz="876322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1EE64984-D87A-4D8B-9BFA-72076860CD66}" type="slidenum">
              <a:rPr lang="en-US" sz="1100">
                <a:solidFill>
                  <a:prstClr val="black"/>
                </a:solidFill>
              </a:rPr>
              <a:pPr eaLnBrk="1" hangingPunct="1">
                <a:defRPr/>
              </a:pPr>
              <a:t>1</a:t>
            </a:fld>
            <a:endParaRPr lang="en-US" sz="1100">
              <a:solidFill>
                <a:prstClr val="black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380ECD-9247-4DAE-B9B2-F98D3832A046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2DB567-9E6F-46FF-B222-3F2B22F54ED8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37BA05-5FFB-4AA8-91A2-1FFC32302F87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068B2-B882-486E-A88A-53D55FD4FA3A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042527-F8E6-4E6A-BBD3-327EE7D98964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86257-31FA-4B36-ABF9-4C3B7FC23751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8F925-87B3-4E71-BC7C-9005E349990C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0EBE1-13FA-4B06-9AFD-075625BB5D43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A6674-92CD-4BF4-80F5-EE4B3A5212BD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FD5868-DB5D-4A9B-BA89-0BCFB9F7F205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034066-C0F8-4BE6-8E28-C4CB5DBDDBB8}" type="slidenum">
              <a:rPr lang="fr-FR" smtClean="0">
                <a:solidFill>
                  <a:srgbClr val="000000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5" name="Rectangle 11"/>
          <p:cNvSpPr>
            <a:spLocks noChangeArrowheads="1"/>
          </p:cNvSpPr>
          <p:nvPr userDrawn="1"/>
        </p:nvSpPr>
        <p:spPr bwMode="auto">
          <a:xfrm>
            <a:off x="457200" y="188913"/>
            <a:ext cx="82296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200">
                <a:solidFill>
                  <a:schemeClr val="tx2"/>
                </a:solidFill>
                <a:latin typeface="Arial" charset="0"/>
              </a:defRPr>
            </a:lvl1pPr>
            <a:lvl2pPr algn="ctr"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16" name="Rectangle 12"/>
          <p:cNvSpPr>
            <a:spLocks noChangeArrowheads="1"/>
          </p:cNvSpPr>
          <p:nvPr userDrawn="1"/>
        </p:nvSpPr>
        <p:spPr bwMode="auto">
          <a:xfrm>
            <a:off x="457200" y="274638"/>
            <a:ext cx="8229600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3200">
                <a:solidFill>
                  <a:schemeClr val="tx2"/>
                </a:solidFill>
                <a:latin typeface="Arial" charset="0"/>
              </a:defRPr>
            </a:lvl1pPr>
            <a:lvl2pPr algn="ctr"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mtClean="0">
                <a:solidFill>
                  <a:srgbClr val="000000"/>
                </a:solidFill>
                <a:ea typeface="ＭＳ Ｐゴシック" pitchFamily="34" charset="-128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numerique@acta.asso.fr" TargetMode="External"/><Relationship Id="rId2" Type="http://schemas.openxmlformats.org/officeDocument/2006/relationships/hyperlink" Target="http://www.acta.asso.fr/numeriqu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989138"/>
            <a:ext cx="7847012" cy="3240087"/>
          </a:xfrm>
        </p:spPr>
        <p:txBody>
          <a:bodyPr/>
          <a:lstStyle/>
          <a:p>
            <a:pPr eaLnBrk="1" hangingPunct="1">
              <a:defRPr/>
            </a:pPr>
            <a:r>
              <a:rPr lang="fr-FR" sz="2800" b="1" dirty="0" smtClean="0">
                <a:ea typeface="ＭＳ Ｐゴシック" pitchFamily="34" charset="-128"/>
              </a:rPr>
              <a:t>Action commune sur le Numérique dans les Instituts Techniques Agricoles</a:t>
            </a:r>
            <a:br>
              <a:rPr lang="fr-FR" sz="2800" b="1" dirty="0" smtClean="0">
                <a:ea typeface="ＭＳ Ｐゴシック" pitchFamily="34" charset="-128"/>
              </a:rPr>
            </a:br>
            <a:r>
              <a:rPr lang="fr-FR" sz="2800" b="1" dirty="0">
                <a:ea typeface="ＭＳ Ｐゴシック" pitchFamily="34" charset="-128"/>
              </a:rPr>
              <a:t/>
            </a:r>
            <a:br>
              <a:rPr lang="fr-FR" sz="2800" b="1" dirty="0">
                <a:ea typeface="ＭＳ Ｐゴシック" pitchFamily="34" charset="-128"/>
              </a:rPr>
            </a:br>
            <a:r>
              <a:rPr lang="fr-FR" sz="2800" b="1" dirty="0" smtClean="0">
                <a:ea typeface="ＭＳ Ｐゴシック" pitchFamily="34" charset="-128"/>
              </a:rPr>
              <a:t/>
            </a:r>
            <a:br>
              <a:rPr lang="fr-FR" sz="2800" b="1" dirty="0" smtClean="0">
                <a:ea typeface="ＭＳ Ｐゴシック" pitchFamily="34" charset="-128"/>
              </a:rPr>
            </a:br>
            <a:r>
              <a:rPr lang="fr-FR" sz="2400" b="1" dirty="0" smtClean="0">
                <a:solidFill>
                  <a:schemeClr val="tx1"/>
                </a:solidFill>
                <a:ea typeface="ＭＳ Ｐゴシック" pitchFamily="34" charset="-128"/>
              </a:rPr>
              <a:t>François Brun (ACTA – les Instituts Techniques Agricoles)</a:t>
            </a:r>
            <a:br>
              <a:rPr lang="fr-FR" sz="2400" b="1" dirty="0" smtClean="0">
                <a:solidFill>
                  <a:schemeClr val="tx1"/>
                </a:solidFill>
                <a:ea typeface="ＭＳ Ｐゴシック" pitchFamily="34" charset="-128"/>
              </a:rPr>
            </a:br>
            <a:r>
              <a:rPr lang="fr-FR" sz="2400" b="1" dirty="0" smtClean="0">
                <a:solidFill>
                  <a:schemeClr val="tx1"/>
                </a:solidFill>
                <a:ea typeface="ＭＳ Ｐゴシック" pitchFamily="34" charset="-128"/>
              </a:rPr>
              <a:t>Mehdi </a:t>
            </a:r>
            <a:r>
              <a:rPr lang="fr-FR" sz="2400" b="1" dirty="0" err="1" smtClean="0">
                <a:solidFill>
                  <a:schemeClr val="tx1"/>
                </a:solidFill>
                <a:ea typeface="ＭＳ Ｐゴシック" pitchFamily="34" charset="-128"/>
              </a:rPr>
              <a:t>Siné</a:t>
            </a:r>
            <a:r>
              <a:rPr lang="fr-FR" sz="2400" b="1" dirty="0" smtClean="0">
                <a:solidFill>
                  <a:schemeClr val="tx1"/>
                </a:solidFill>
                <a:ea typeface="ＭＳ Ｐゴシック" pitchFamily="34" charset="-128"/>
              </a:rPr>
              <a:t> (</a:t>
            </a:r>
            <a:r>
              <a:rPr lang="fr-FR" sz="2400" b="1" dirty="0" err="1" smtClean="0">
                <a:solidFill>
                  <a:schemeClr val="tx1"/>
                </a:solidFill>
                <a:ea typeface="ＭＳ Ｐゴシック" pitchFamily="34" charset="-128"/>
              </a:rPr>
              <a:t>Arvalis</a:t>
            </a:r>
            <a:r>
              <a:rPr lang="fr-FR" sz="2400" b="1" dirty="0" smtClean="0">
                <a:solidFill>
                  <a:schemeClr val="tx1"/>
                </a:solidFill>
                <a:ea typeface="ＭＳ Ｐゴシック" pitchFamily="34" charset="-128"/>
              </a:rPr>
              <a:t> – Institut du végétal)</a:t>
            </a:r>
            <a:endParaRPr lang="fr-FR" sz="2400" b="1" dirty="0" smtClean="0">
              <a:ea typeface="ＭＳ Ｐゴシック" pitchFamily="34" charset="-128"/>
            </a:endParaRPr>
          </a:p>
        </p:txBody>
      </p:sp>
      <p:pic>
        <p:nvPicPr>
          <p:cNvPr id="3076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836" y="0"/>
            <a:ext cx="9153836" cy="1484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995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15 </a:t>
            </a:r>
            <a:r>
              <a:rPr lang="fr-FR" dirty="0"/>
              <a:t>instituts techniques agricoles qualifiés dont l'ACTA tête de réseau.</a:t>
            </a:r>
          </a:p>
          <a:p>
            <a:r>
              <a:rPr lang="fr-FR" dirty="0"/>
              <a:t>Des outils professionnels de recherche appliquée et de transfert technologique au service des filières agricoles.</a:t>
            </a:r>
          </a:p>
          <a:p>
            <a:r>
              <a:rPr lang="fr-FR" dirty="0"/>
              <a:t>Une forte présence sur le territoire national avec plus de 200 implantations en région.</a:t>
            </a:r>
          </a:p>
          <a:p>
            <a:r>
              <a:rPr lang="fr-FR" dirty="0"/>
              <a:t>1732 collaborateurs dont 1319 ingénieurs et techniciens</a:t>
            </a:r>
          </a:p>
          <a:p>
            <a:r>
              <a:rPr lang="fr-FR" dirty="0" smtClean="0"/>
              <a:t>Un </a:t>
            </a:r>
            <a:r>
              <a:rPr lang="fr-FR" dirty="0"/>
              <a:t>budget de 180 millions d'euros en 2013 dédiés à la recherche agricole appliquée.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ACTA - le réseau des instituts des filières animales et </a:t>
            </a:r>
            <a:r>
              <a:rPr lang="fr-FR" dirty="0" smtClean="0"/>
              <a:t>végétales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602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188640"/>
            <a:ext cx="8928992" cy="2520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63" t="26510" r="9332" b="10606"/>
          <a:stretch/>
        </p:blipFill>
        <p:spPr bwMode="auto">
          <a:xfrm>
            <a:off x="1097868" y="112902"/>
            <a:ext cx="6948264" cy="64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16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2282560"/>
            <a:ext cx="7408333" cy="3450696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Faire prendre conscience </a:t>
            </a:r>
            <a:r>
              <a:rPr lang="fr-FR" dirty="0"/>
              <a:t>de l’évolution numérique </a:t>
            </a:r>
            <a:r>
              <a:rPr lang="fr-FR" dirty="0" smtClean="0"/>
              <a:t>aux instituts </a:t>
            </a:r>
            <a:r>
              <a:rPr lang="fr-FR" dirty="0"/>
              <a:t>techniques agricoles </a:t>
            </a:r>
            <a:endParaRPr lang="fr-FR" dirty="0" smtClean="0"/>
          </a:p>
          <a:p>
            <a:r>
              <a:rPr lang="fr-FR" dirty="0" smtClean="0"/>
              <a:t>Faire évoluer les </a:t>
            </a:r>
            <a:r>
              <a:rPr lang="fr-FR" dirty="0"/>
              <a:t>pratiques de </a:t>
            </a:r>
            <a:r>
              <a:rPr lang="fr-FR" dirty="0" smtClean="0"/>
              <a:t>R&amp;D</a:t>
            </a:r>
          </a:p>
          <a:p>
            <a:r>
              <a:rPr lang="fr-FR" dirty="0"/>
              <a:t>mettre le numérique au service</a:t>
            </a:r>
          </a:p>
          <a:p>
            <a:pPr lvl="1"/>
            <a:r>
              <a:rPr lang="fr-FR" dirty="0"/>
              <a:t>de la performance des filières agricoles</a:t>
            </a:r>
          </a:p>
          <a:p>
            <a:pPr lvl="1"/>
            <a:r>
              <a:rPr lang="fr-FR" dirty="0"/>
              <a:t>des activités de R&amp;D des ITA</a:t>
            </a:r>
          </a:p>
          <a:p>
            <a:endParaRPr lang="fr-FR" dirty="0"/>
          </a:p>
          <a:p>
            <a:r>
              <a:rPr lang="fr-FR" dirty="0" smtClean="0"/>
              <a:t>Décision du Conseil </a:t>
            </a:r>
            <a:r>
              <a:rPr lang="fr-FR" dirty="0"/>
              <a:t>d’Administration de l’ACTA </a:t>
            </a:r>
            <a:r>
              <a:rPr lang="fr-FR" dirty="0" smtClean="0"/>
              <a:t>(novembre 2014).</a:t>
            </a:r>
          </a:p>
          <a:p>
            <a:r>
              <a:rPr lang="fr-FR" dirty="0" smtClean="0"/>
              <a:t>Officialisation lors </a:t>
            </a:r>
            <a:r>
              <a:rPr lang="fr-FR" dirty="0"/>
              <a:t>du </a:t>
            </a:r>
            <a:r>
              <a:rPr lang="fr-FR" dirty="0" smtClean="0"/>
              <a:t>SIA-SIMA (février 2015). 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Création du </a:t>
            </a:r>
            <a:r>
              <a:rPr lang="fr-FR" dirty="0"/>
              <a:t>Réseau numérique de </a:t>
            </a:r>
            <a:r>
              <a:rPr lang="fr-FR" dirty="0" smtClean="0"/>
              <a:t>l’ACTA</a:t>
            </a:r>
            <a:endParaRPr lang="fr-FR" dirty="0"/>
          </a:p>
        </p:txBody>
      </p:sp>
      <p:pic>
        <p:nvPicPr>
          <p:cNvPr id="4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3669" y="5898511"/>
            <a:ext cx="6084168" cy="986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525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825" y="2276872"/>
            <a:ext cx="8816975" cy="4177903"/>
          </a:xfrm>
        </p:spPr>
        <p:txBody>
          <a:bodyPr>
            <a:normAutofit fontScale="92500" lnSpcReduction="10000"/>
          </a:bodyPr>
          <a:lstStyle/>
          <a:p>
            <a:r>
              <a:rPr lang="fr-FR" sz="2400" dirty="0" smtClean="0"/>
              <a:t>Pour l’ensemble </a:t>
            </a:r>
            <a:r>
              <a:rPr lang="fr-FR" sz="2400" dirty="0"/>
              <a:t>des ITA </a:t>
            </a:r>
            <a:r>
              <a:rPr lang="fr-FR" sz="2400" dirty="0" smtClean="0"/>
              <a:t>d’avoir plus </a:t>
            </a:r>
            <a:r>
              <a:rPr lang="fr-FR" sz="2400" dirty="0"/>
              <a:t>de visibilité sur les projets, </a:t>
            </a:r>
            <a:r>
              <a:rPr lang="fr-FR" sz="2400" dirty="0" smtClean="0"/>
              <a:t>les orientations, </a:t>
            </a:r>
            <a:r>
              <a:rPr lang="fr-FR" sz="2400" dirty="0"/>
              <a:t>les réalisations du numérique dans les différents champs d’application de l’agriculture et pour monter des nouveaux projets dans le champ du numérique.</a:t>
            </a:r>
          </a:p>
          <a:p>
            <a:r>
              <a:rPr lang="fr-FR" sz="2400" dirty="0" smtClean="0"/>
              <a:t>nos grandes orientations</a:t>
            </a:r>
            <a:endParaRPr lang="fr-FR" sz="2400" dirty="0"/>
          </a:p>
          <a:p>
            <a:pPr lvl="1"/>
            <a:r>
              <a:rPr lang="fr-FR" sz="2000" dirty="0" smtClean="0"/>
              <a:t>Etudier </a:t>
            </a:r>
            <a:r>
              <a:rPr lang="fr-FR" sz="2000" dirty="0"/>
              <a:t>les usages et la propriété des données,</a:t>
            </a:r>
          </a:p>
          <a:p>
            <a:pPr lvl="1"/>
            <a:r>
              <a:rPr lang="fr-FR" sz="2000" dirty="0"/>
              <a:t>Analyser et valoriser les grands volumes de données (</a:t>
            </a:r>
            <a:r>
              <a:rPr lang="fr-FR" sz="2000" dirty="0" err="1"/>
              <a:t>big</a:t>
            </a:r>
            <a:r>
              <a:rPr lang="fr-FR" sz="2000" dirty="0"/>
              <a:t> data, open data),</a:t>
            </a:r>
          </a:p>
          <a:p>
            <a:pPr lvl="1"/>
            <a:r>
              <a:rPr lang="fr-FR" sz="2000" dirty="0"/>
              <a:t>Développer le transfert numérique des savoirs (e-learning, réseaux sociaux...),</a:t>
            </a:r>
          </a:p>
          <a:p>
            <a:pPr lvl="1"/>
            <a:r>
              <a:rPr lang="fr-FR" sz="2000" dirty="0"/>
              <a:t>Favoriser l’émergence de nouveaux modèles socio-économiques alliant numérique et agriculture,</a:t>
            </a:r>
          </a:p>
          <a:p>
            <a:pPr lvl="1"/>
            <a:r>
              <a:rPr lang="fr-FR" sz="2000" dirty="0"/>
              <a:t>Développer des outils connectés et des infrastructures-réseaux,</a:t>
            </a:r>
          </a:p>
          <a:p>
            <a:pPr lvl="1"/>
            <a:r>
              <a:rPr lang="fr-FR" sz="2000" dirty="0"/>
              <a:t>Favoriser l’interopérabilité des systèmes d’informations agricoles</a:t>
            </a:r>
            <a:r>
              <a:rPr lang="fr-FR" sz="2000" dirty="0" smtClean="0"/>
              <a:t>.</a:t>
            </a:r>
            <a:endParaRPr lang="fr-FR" sz="20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Objectifs du réseau numérique de </a:t>
            </a:r>
            <a:r>
              <a:rPr lang="fr-FR" dirty="0" smtClean="0"/>
              <a:t>l’ACTA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98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0825" y="2060848"/>
            <a:ext cx="8816975" cy="4393927"/>
          </a:xfrm>
        </p:spPr>
        <p:txBody>
          <a:bodyPr/>
          <a:lstStyle/>
          <a:p>
            <a:r>
              <a:rPr lang="fr-FR" dirty="0"/>
              <a:t>Animation</a:t>
            </a:r>
          </a:p>
          <a:p>
            <a:pPr lvl="1"/>
            <a:r>
              <a:rPr lang="fr-FR" dirty="0"/>
              <a:t>François Brun (ACTA)</a:t>
            </a:r>
          </a:p>
          <a:p>
            <a:pPr lvl="1"/>
            <a:r>
              <a:rPr lang="fr-FR" dirty="0"/>
              <a:t>Mehdi </a:t>
            </a:r>
            <a:r>
              <a:rPr lang="fr-FR" dirty="0" err="1"/>
              <a:t>Siné</a:t>
            </a:r>
            <a:r>
              <a:rPr lang="fr-FR" dirty="0"/>
              <a:t> (</a:t>
            </a:r>
            <a:r>
              <a:rPr lang="fr-FR" dirty="0" err="1"/>
              <a:t>Arvalis</a:t>
            </a:r>
            <a:r>
              <a:rPr lang="fr-FR" dirty="0"/>
              <a:t> - Institut du végétal)</a:t>
            </a:r>
          </a:p>
          <a:p>
            <a:r>
              <a:rPr lang="fr-FR" dirty="0" smtClean="0"/>
              <a:t>réseau </a:t>
            </a:r>
            <a:r>
              <a:rPr lang="fr-FR" dirty="0"/>
              <a:t>des correspondants des ITA </a:t>
            </a:r>
            <a:endParaRPr lang="fr-FR" dirty="0" smtClean="0"/>
          </a:p>
          <a:p>
            <a:pPr lvl="1"/>
            <a:r>
              <a:rPr lang="fr-FR" dirty="0" smtClean="0"/>
              <a:t>faire </a:t>
            </a:r>
            <a:r>
              <a:rPr lang="fr-FR" dirty="0"/>
              <a:t>circuler l'information entre leur institut et le </a:t>
            </a:r>
            <a:r>
              <a:rPr lang="fr-FR" dirty="0" smtClean="0"/>
              <a:t>groupe</a:t>
            </a:r>
          </a:p>
          <a:p>
            <a:pPr lvl="1"/>
            <a:r>
              <a:rPr lang="fr-FR" dirty="0" smtClean="0"/>
              <a:t>de </a:t>
            </a:r>
            <a:r>
              <a:rPr lang="fr-FR" dirty="0"/>
              <a:t>mettre au service du groupe leur </a:t>
            </a:r>
            <a:r>
              <a:rPr lang="fr-FR" dirty="0" smtClean="0"/>
              <a:t>expertise</a:t>
            </a:r>
          </a:p>
          <a:p>
            <a:pPr lvl="1"/>
            <a:r>
              <a:rPr lang="fr-FR" dirty="0" smtClean="0"/>
              <a:t>d’identifier </a:t>
            </a:r>
            <a:r>
              <a:rPr lang="fr-FR" dirty="0"/>
              <a:t>d'autres personnes de leur structure pouvant s'impliquer sur un projet particulier.</a:t>
            </a:r>
          </a:p>
          <a:p>
            <a:r>
              <a:rPr lang="fr-FR" dirty="0" smtClean="0"/>
              <a:t>Des experts numériques</a:t>
            </a:r>
          </a:p>
          <a:p>
            <a:pPr lvl="1"/>
            <a:r>
              <a:rPr lang="fr-FR" dirty="0" smtClean="0"/>
              <a:t>en </a:t>
            </a:r>
            <a:r>
              <a:rPr lang="fr-FR" dirty="0"/>
              <a:t>lien avec nos différentes thématiques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Constitution du réseau</a:t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510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060848"/>
            <a:ext cx="7740849" cy="4065315"/>
          </a:xfrm>
        </p:spPr>
        <p:txBody>
          <a:bodyPr>
            <a:noAutofit/>
          </a:bodyPr>
          <a:lstStyle/>
          <a:p>
            <a:pPr lvl="0"/>
            <a:r>
              <a:rPr lang="fr-FR" sz="2000" dirty="0" smtClean="0"/>
              <a:t>Description </a:t>
            </a:r>
            <a:r>
              <a:rPr lang="fr-FR" sz="2000" dirty="0"/>
              <a:t>synthétique des </a:t>
            </a:r>
            <a:r>
              <a:rPr lang="fr-FR" sz="2000" dirty="0" smtClean="0"/>
              <a:t>thématiques</a:t>
            </a:r>
          </a:p>
          <a:p>
            <a:pPr lvl="0"/>
            <a:r>
              <a:rPr lang="fr-FR" sz="2000" dirty="0" smtClean="0"/>
              <a:t>Prise </a:t>
            </a:r>
            <a:r>
              <a:rPr lang="fr-FR" sz="2000" dirty="0"/>
              <a:t>de contact de </a:t>
            </a:r>
            <a:r>
              <a:rPr lang="fr-FR" sz="2000" dirty="0" smtClean="0"/>
              <a:t>personnes-ressources</a:t>
            </a:r>
          </a:p>
          <a:p>
            <a:pPr lvl="0"/>
            <a:r>
              <a:rPr lang="fr-FR" sz="2000" dirty="0" smtClean="0"/>
              <a:t>page </a:t>
            </a:r>
            <a:r>
              <a:rPr lang="fr-FR" sz="2000" dirty="0"/>
              <a:t>web </a:t>
            </a:r>
            <a:r>
              <a:rPr lang="fr-FR" sz="2000" u="sng" dirty="0" smtClean="0">
                <a:hlinkClick r:id="rId2"/>
              </a:rPr>
              <a:t>www.acta.asso.fr/numerique</a:t>
            </a:r>
            <a:r>
              <a:rPr lang="fr-FR" sz="2000" dirty="0" smtClean="0"/>
              <a:t> </a:t>
            </a:r>
            <a:r>
              <a:rPr lang="fr-FR" sz="2000" dirty="0"/>
              <a:t>et </a:t>
            </a:r>
            <a:r>
              <a:rPr lang="fr-FR" sz="2000" u="sng" dirty="0" smtClean="0">
                <a:hlinkClick r:id="rId3"/>
              </a:rPr>
              <a:t>numerique@acta.asso.fr</a:t>
            </a:r>
            <a:r>
              <a:rPr lang="fr-FR" sz="2000" dirty="0"/>
              <a:t>. </a:t>
            </a:r>
          </a:p>
          <a:p>
            <a:pPr lvl="0"/>
            <a:r>
              <a:rPr lang="fr-FR" sz="2000" dirty="0"/>
              <a:t>Rédaction d’une fiche « smart agriculture » </a:t>
            </a:r>
            <a:r>
              <a:rPr lang="fr-FR" sz="2000" dirty="0" smtClean="0"/>
              <a:t>(SIA-SIMA 2015)</a:t>
            </a:r>
          </a:p>
          <a:p>
            <a:pPr lvl="0"/>
            <a:r>
              <a:rPr lang="fr-FR" sz="2000" dirty="0" smtClean="0"/>
              <a:t>Participation </a:t>
            </a:r>
            <a:r>
              <a:rPr lang="fr-FR" sz="2000" dirty="0"/>
              <a:t>à </a:t>
            </a:r>
            <a:r>
              <a:rPr lang="fr-FR" sz="2000" dirty="0" smtClean="0"/>
              <a:t>des réunions avec </a:t>
            </a:r>
            <a:r>
              <a:rPr lang="fr-FR" sz="2000" dirty="0"/>
              <a:t>des start-up du numérique </a:t>
            </a:r>
            <a:endParaRPr lang="fr-FR" sz="2000" dirty="0" smtClean="0"/>
          </a:p>
          <a:p>
            <a:pPr lvl="0"/>
            <a:r>
              <a:rPr lang="fr-FR" sz="2000" dirty="0" smtClean="0"/>
              <a:t>Intervention workshop Agri-Tech (</a:t>
            </a:r>
            <a:r>
              <a:rPr lang="fr-FR" sz="2000" dirty="0" err="1" smtClean="0"/>
              <a:t>Rosamsted</a:t>
            </a:r>
            <a:r>
              <a:rPr lang="fr-FR" sz="2000" dirty="0" smtClean="0"/>
              <a:t>, mars </a:t>
            </a:r>
            <a:r>
              <a:rPr lang="fr-FR" sz="2000" dirty="0"/>
              <a:t>2015) et au réseau DEMETER sur le </a:t>
            </a:r>
            <a:r>
              <a:rPr lang="fr-FR" sz="2000" dirty="0" err="1"/>
              <a:t>big</a:t>
            </a:r>
            <a:r>
              <a:rPr lang="fr-FR" sz="2000" dirty="0"/>
              <a:t> data (23 avril 2015).</a:t>
            </a:r>
          </a:p>
          <a:p>
            <a:pPr lvl="0"/>
            <a:r>
              <a:rPr lang="fr-FR" sz="2000" dirty="0"/>
              <a:t>Phase de test API-AGRO, Plateforme de références agronomiques au service du pilotage des systèmes agricoles et de suivi de l’état du milieu. </a:t>
            </a:r>
          </a:p>
          <a:p>
            <a:pPr lvl="0"/>
            <a:r>
              <a:rPr lang="fr-FR" sz="2000" dirty="0" smtClean="0"/>
              <a:t>Participation </a:t>
            </a:r>
            <a:r>
              <a:rPr lang="fr-FR" sz="2000" dirty="0"/>
              <a:t>aux ateliers Numérique et Robotique, Mission Agriculture-innovation 2025.</a:t>
            </a:r>
          </a:p>
          <a:p>
            <a:endParaRPr lang="fr-FR" sz="20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Point sur les actions </a:t>
            </a:r>
            <a:r>
              <a:rPr lang="fr-FR" dirty="0" smtClean="0"/>
              <a:t>menées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151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sz="2400" dirty="0" smtClean="0"/>
              <a:t>importance </a:t>
            </a:r>
            <a:r>
              <a:rPr lang="fr-FR" sz="2400" dirty="0"/>
              <a:t>de travailler sur un premier sujet lié à la propriété des données, leur accès, leur partage, leurs valorisations collectives ou privées, l’open data... </a:t>
            </a:r>
          </a:p>
          <a:p>
            <a:r>
              <a:rPr lang="fr-FR" sz="2400" dirty="0" smtClean="0"/>
              <a:t>multiples </a:t>
            </a:r>
            <a:r>
              <a:rPr lang="fr-FR" sz="2400" dirty="0"/>
              <a:t>débats </a:t>
            </a:r>
            <a:r>
              <a:rPr lang="fr-FR" sz="2400" dirty="0" smtClean="0"/>
              <a:t>: </a:t>
            </a:r>
          </a:p>
          <a:p>
            <a:pPr lvl="1"/>
            <a:r>
              <a:rPr lang="fr-FR" sz="2000" dirty="0" smtClean="0"/>
              <a:t>apporter </a:t>
            </a:r>
            <a:r>
              <a:rPr lang="fr-FR" sz="2000" dirty="0"/>
              <a:t>des réponses structurantes qui soient en phase avec les enjeux </a:t>
            </a:r>
            <a:r>
              <a:rPr lang="fr-FR" sz="2000" dirty="0" smtClean="0"/>
              <a:t>agricoles</a:t>
            </a:r>
          </a:p>
          <a:p>
            <a:pPr lvl="1"/>
            <a:r>
              <a:rPr lang="fr-FR" sz="2000" dirty="0" smtClean="0"/>
              <a:t>recueillir </a:t>
            </a:r>
            <a:r>
              <a:rPr lang="fr-FR" sz="2000" dirty="0"/>
              <a:t>des points de vue des différents </a:t>
            </a:r>
            <a:r>
              <a:rPr lang="fr-FR" sz="2000" dirty="0" smtClean="0"/>
              <a:t>ITA</a:t>
            </a:r>
            <a:endParaRPr lang="fr-FR" sz="2000" dirty="0"/>
          </a:p>
          <a:p>
            <a:r>
              <a:rPr lang="fr-FR" sz="2400" dirty="0" smtClean="0"/>
              <a:t>travail </a:t>
            </a:r>
            <a:r>
              <a:rPr lang="fr-FR" sz="2400" dirty="0"/>
              <a:t>sur la base d’une charte, inspirée de l’expérience de la « </a:t>
            </a:r>
            <a:r>
              <a:rPr lang="fr-FR" sz="2400" i="1" dirty="0" err="1"/>
              <a:t>Privacy</a:t>
            </a:r>
            <a:r>
              <a:rPr lang="fr-FR" sz="2400" i="1" dirty="0"/>
              <a:t> and Security </a:t>
            </a:r>
            <a:r>
              <a:rPr lang="fr-FR" sz="2400" i="1" dirty="0" err="1"/>
              <a:t>Principles</a:t>
            </a:r>
            <a:r>
              <a:rPr lang="fr-FR" sz="2400" i="1" dirty="0"/>
              <a:t> of </a:t>
            </a:r>
            <a:r>
              <a:rPr lang="fr-FR" sz="2400" i="1" dirty="0" err="1"/>
              <a:t>Farm</a:t>
            </a:r>
            <a:r>
              <a:rPr lang="fr-FR" sz="2400" i="1" dirty="0"/>
              <a:t> Data as of </a:t>
            </a:r>
            <a:r>
              <a:rPr lang="fr-FR" sz="2400" i="1" dirty="0" err="1"/>
              <a:t>November</a:t>
            </a:r>
            <a:r>
              <a:rPr lang="fr-FR" sz="2400" i="1" dirty="0"/>
              <a:t> 13, 2014</a:t>
            </a:r>
            <a:r>
              <a:rPr lang="fr-FR" sz="2400" dirty="0"/>
              <a:t> »  impliquant les acteurs majeurs du secteur agricole aux Etats-Unis.</a:t>
            </a:r>
          </a:p>
          <a:p>
            <a:endParaRPr lang="fr-FR" sz="24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Premier Workshop </a:t>
            </a:r>
            <a:r>
              <a:rPr lang="fr-FR" sz="3600" dirty="0"/>
              <a:t>du réseau numérique </a:t>
            </a:r>
            <a:r>
              <a:rPr lang="fr-FR" sz="3600" dirty="0" smtClean="0"/>
              <a:t>ACTA</a:t>
            </a:r>
            <a:br>
              <a:rPr lang="fr-FR" sz="3600" dirty="0" smtClean="0"/>
            </a:br>
            <a:r>
              <a:rPr lang="fr-FR" sz="3600" dirty="0" smtClean="0"/>
              <a:t>«</a:t>
            </a:r>
            <a:r>
              <a:rPr lang="fr-FR" sz="3600" dirty="0"/>
              <a:t> L’accès aux données » (Octobre 2015</a:t>
            </a:r>
            <a:r>
              <a:rPr lang="fr-FR" sz="3600" dirty="0" smtClean="0"/>
              <a:t>)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355668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</TotalTime>
  <Words>483</Words>
  <Application>Microsoft Office PowerPoint</Application>
  <PresentationFormat>Affichage à l'écran (4:3)</PresentationFormat>
  <Paragraphs>51</Paragraphs>
  <Slides>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Vagues</vt:lpstr>
      <vt:lpstr>Action commune sur le Numérique dans les Instituts Techniques Agricoles   François Brun (ACTA – les Instituts Techniques Agricoles) Mehdi Siné (Arvalis – Institut du végétal)</vt:lpstr>
      <vt:lpstr>ACTA - le réseau des instituts des filières animales et végétales</vt:lpstr>
      <vt:lpstr>Présentation PowerPoint</vt:lpstr>
      <vt:lpstr>Création du Réseau numérique de l’ACTA</vt:lpstr>
      <vt:lpstr>Objectifs du réseau numérique de l’ACTA</vt:lpstr>
      <vt:lpstr>Constitution du réseau </vt:lpstr>
      <vt:lpstr>Point sur les actions menées</vt:lpstr>
      <vt:lpstr>Premier Workshop du réseau numérique ACTA « L’accès aux données » (Octobre 2015)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commune sur le Numérique dans les Instituts Techniques Agricoles   François Brun (ACTA – les Instituts Techniques Agricoles) Mehdi Siné (Arvalis – Institut du végétal)</dc:title>
  <dc:creator>fbrun</dc:creator>
  <cp:lastModifiedBy>SINE Mehdi</cp:lastModifiedBy>
  <cp:revision>5</cp:revision>
  <dcterms:created xsi:type="dcterms:W3CDTF">2015-06-17T15:12:31Z</dcterms:created>
  <dcterms:modified xsi:type="dcterms:W3CDTF">2015-06-18T21:10:20Z</dcterms:modified>
</cp:coreProperties>
</file>